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434343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22-02-22 at 17.42.13.png" descr="Screen Shot 2022-02-22 at 17.4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85485" y="1736142"/>
            <a:ext cx="7982615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2025/06/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2025/06/12</a:t>
            </a:r>
          </a:p>
        </p:txBody>
      </p:sp>
      <p:sp>
        <p:nvSpPr>
          <p:cNvPr id="153" name="&quot;On Working on a Modern Translation”…"/>
          <p:cNvSpPr txBox="1"/>
          <p:nvPr>
            <p:ph type="ctrTitle"/>
          </p:nvPr>
        </p:nvSpPr>
        <p:spPr>
          <a:xfrm>
            <a:off x="1206498" y="244350"/>
            <a:ext cx="21971004" cy="6787348"/>
          </a:xfrm>
          <a:prstGeom prst="rect">
            <a:avLst/>
          </a:prstGeom>
          <a:effectLst>
            <a:outerShdw sx="100000" sy="100000" kx="0" ky="0" algn="b" rotWithShape="0" blurRad="25400" dist="206806" dir="2700000">
              <a:srgbClr val="000000">
                <a:alpha val="81000"/>
              </a:srgbClr>
            </a:outerShdw>
          </a:effectLst>
        </p:spPr>
        <p:txBody>
          <a:bodyPr/>
          <a:lstStyle/>
          <a:p>
            <a:pPr defTabSz="2292038">
              <a:defRPr spc="-315" sz="15792"/>
            </a:pPr>
            <a:r>
              <a:t>"On Working on a Modern Translation”</a:t>
            </a:r>
          </a:p>
          <a:p>
            <a:pPr defTabSz="2292038">
              <a:defRPr spc="-157" sz="7896"/>
            </a:pPr>
          </a:p>
          <a:p>
            <a:pPr defTabSz="2292038">
              <a:defRPr spc="-225" sz="11280"/>
            </a:pPr>
            <a:r>
              <a:t>Koji Sato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Given the opportunity to create a modern Japanese translation…"/>
          <p:cNvSpPr txBox="1"/>
          <p:nvPr>
            <p:ph type="subTitle" sz="quarter" idx="1"/>
          </p:nvPr>
        </p:nvSpPr>
        <p:spPr>
          <a:xfrm>
            <a:off x="1206500" y="7812822"/>
            <a:ext cx="11082206" cy="3565561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900"/>
              </a:spcBef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Given the opportunity to create a modern Japanese translation </a:t>
            </a:r>
          </a:p>
          <a:p>
            <a:pPr defTabSz="457200">
              <a:spcBef>
                <a:spcPts val="900"/>
              </a:spcBef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of five books by an author born </a:t>
            </a:r>
          </a:p>
          <a:p>
            <a:pPr defTabSz="457200">
              <a:spcBef>
                <a:spcPts val="900"/>
              </a:spcBef>
              <a:defRPr sz="4800">
                <a:latin typeface="Helvetica"/>
                <a:ea typeface="Helvetica"/>
                <a:cs typeface="Helvetica"/>
                <a:sym typeface="Helvetica"/>
              </a:defRPr>
            </a:pPr>
            <a:r>
              <a:t>in the Meiji era.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中江藤樹はキリシタンであった.jpg" descr="中江藤樹はキリシタンであった.jpg"/>
          <p:cNvPicPr>
            <a:picLocks noChangeAspect="1"/>
          </p:cNvPicPr>
          <p:nvPr/>
        </p:nvPicPr>
        <p:blipFill>
          <a:blip r:embed="rId2">
            <a:extLst/>
          </a:blip>
          <a:srcRect l="11631" t="11631" r="11631" b="11631"/>
          <a:stretch>
            <a:fillRect/>
          </a:stretch>
        </p:blipFill>
        <p:spPr>
          <a:xfrm>
            <a:off x="16015561" y="2022982"/>
            <a:ext cx="8049026" cy="1143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中江藤樹はキリシタンであった2.jpg" descr="中江藤樹はキリシタンであった2.jpg"/>
          <p:cNvPicPr>
            <a:picLocks noChangeAspect="1"/>
          </p:cNvPicPr>
          <p:nvPr/>
        </p:nvPicPr>
        <p:blipFill>
          <a:blip r:embed="rId3">
            <a:extLst/>
          </a:blip>
          <a:srcRect l="11557" t="11557" r="11557" b="11557"/>
          <a:stretch>
            <a:fillRect/>
          </a:stretch>
        </p:blipFill>
        <p:spPr>
          <a:xfrm>
            <a:off x="7677898" y="2022982"/>
            <a:ext cx="8049026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&quot;Nakae Tōju was a Christian&quot; by Yasuzō Shimizu"/>
          <p:cNvSpPr txBox="1"/>
          <p:nvPr>
            <p:ph type="title"/>
          </p:nvPr>
        </p:nvSpPr>
        <p:spPr>
          <a:xfrm>
            <a:off x="328594" y="187869"/>
            <a:ext cx="23102653" cy="1712606"/>
          </a:xfrm>
          <a:prstGeom prst="rect">
            <a:avLst/>
          </a:prstGeom>
        </p:spPr>
        <p:txBody>
          <a:bodyPr/>
          <a:lstStyle>
            <a:lvl1pPr defTabSz="2316421">
              <a:defRPr spc="-161" sz="8075"/>
            </a:lvl1pPr>
          </a:lstStyle>
          <a:p>
            <a:pPr/>
            <a:r>
              <a:t>"Nakae Tōju was a Christian" by Yasuzō Shimizu</a:t>
            </a:r>
          </a:p>
        </p:txBody>
      </p:sp>
      <p:sp>
        <p:nvSpPr>
          <p:cNvPr id="160" name="Translated into a modern writing style that even today's young students can understand.…"/>
          <p:cNvSpPr txBox="1"/>
          <p:nvPr>
            <p:ph type="body" sz="half" idx="1"/>
          </p:nvPr>
        </p:nvSpPr>
        <p:spPr>
          <a:xfrm>
            <a:off x="316748" y="2419440"/>
            <a:ext cx="7167846" cy="11039956"/>
          </a:xfrm>
          <a:prstGeom prst="rect">
            <a:avLst/>
          </a:prstGeom>
        </p:spPr>
        <p:txBody>
          <a:bodyPr/>
          <a:lstStyle/>
          <a:p>
            <a:pPr marL="586739" indent="-586739" defTabSz="693419">
              <a:buSzPct val="123000"/>
              <a:buChar char="•"/>
              <a:defRPr sz="4619"/>
            </a:pPr>
            <a:r>
              <a:t>Translated into a modern writing style that even today's young students can understand.</a:t>
            </a:r>
            <a:br/>
          </a:p>
          <a:p>
            <a:pPr marL="586739" indent="-586739" defTabSz="693419">
              <a:buSzPct val="123000"/>
              <a:buChar char="•"/>
              <a:defRPr sz="4619"/>
            </a:pPr>
            <a:r>
              <a:t>Thoroughly researched literature and historical materials to verify the main text and its annotations.</a:t>
            </a:r>
          </a:p>
          <a:p>
            <a:pPr marL="586739" indent="-586739" defTabSz="693419">
              <a:buSzPct val="123000"/>
              <a:buChar char="•"/>
              <a:defRPr sz="4619"/>
            </a:pPr>
          </a:p>
          <a:p>
            <a:pPr marL="586739" indent="-586739" defTabSz="693419">
              <a:buSzPct val="123000"/>
              <a:buChar char="•"/>
              <a:defRPr sz="4619"/>
            </a:pPr>
            <a:r>
              <a:t>The manuscript text was version-controlled using GitHub.</a:t>
            </a:r>
          </a:p>
        </p:txBody>
      </p:sp>
      <p:sp>
        <p:nvSpPr>
          <p:cNvPr id="161" name="Tōju is a confucian scholar in Japanese EDO era"/>
          <p:cNvSpPr txBox="1"/>
          <p:nvPr/>
        </p:nvSpPr>
        <p:spPr>
          <a:xfrm>
            <a:off x="8187183" y="10216497"/>
            <a:ext cx="15721481" cy="306343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9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Tōju is a confucian scholar in Japanese EDO era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riginal Texts were Thoroughly Scanned and Marked-up."/>
          <p:cNvSpPr txBox="1"/>
          <p:nvPr>
            <p:ph type="title"/>
          </p:nvPr>
        </p:nvSpPr>
        <p:spPr>
          <a:xfrm>
            <a:off x="487378" y="360307"/>
            <a:ext cx="23142185" cy="1538935"/>
          </a:xfrm>
          <a:prstGeom prst="rect">
            <a:avLst/>
          </a:prstGeom>
        </p:spPr>
        <p:txBody>
          <a:bodyPr/>
          <a:lstStyle>
            <a:lvl1pPr defTabSz="1999437">
              <a:defRPr spc="-139" sz="6969"/>
            </a:lvl1pPr>
          </a:lstStyle>
          <a:p>
            <a:pPr/>
            <a:r>
              <a:t>Original Texts were Thoroughly Scanned and Marked-up.</a:t>
            </a:r>
          </a:p>
        </p:txBody>
      </p:sp>
      <p:pic>
        <p:nvPicPr>
          <p:cNvPr id="164" name="安三 - Unknown - 【清水安三】中江藤樹はキリシタンであった＊.pdf-annotated.jpg" descr="安三 - Unknown - 【清水安三】中江藤樹はキリシタンであった＊.pdf-annotat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45625" y="2133699"/>
            <a:ext cx="6902824" cy="1143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安三 - Unknown - 【清水安三】中江藤樹はキリシタンであった＊.pdf-annotated2.jpg" descr="安三 - Unknown - 【清水安三】中江藤樹はキリシタンであった＊.pdf-annotated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8491" y="2133699"/>
            <a:ext cx="7054455" cy="1143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安三 - Unknown - 【清水安三】中江藤樹はキリシタンであった＊.pdf-annotated2.jpg" descr="安三 - Unknown - 【清水安三】中江藤樹はキリシタンであった＊.pdf-annotat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2408" y="2133699"/>
            <a:ext cx="6983754" cy="1143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22-02-22 at 17.37.46.png" descr="Screen Shot 2022-02-22 at 17.37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6906" y="2948960"/>
            <a:ext cx="7043129" cy="1055919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eference materials ranged from the Edo era to the Showa era.…"/>
          <p:cNvSpPr txBox="1"/>
          <p:nvPr>
            <p:ph type="body" sz="half" idx="1"/>
          </p:nvPr>
        </p:nvSpPr>
        <p:spPr>
          <a:xfrm>
            <a:off x="559131" y="2998486"/>
            <a:ext cx="7167846" cy="9877729"/>
          </a:xfrm>
          <a:prstGeom prst="rect">
            <a:avLst/>
          </a:prstGeom>
        </p:spPr>
        <p:txBody>
          <a:bodyPr/>
          <a:lstStyle/>
          <a:p>
            <a:pPr marL="621665" indent="-621665" defTabSz="734694">
              <a:buSzPct val="123000"/>
              <a:buChar char="•"/>
              <a:defRPr sz="4895"/>
            </a:pPr>
            <a:r>
              <a:t>Reference materials ranged from the Edo era to the Showa era.</a:t>
            </a:r>
            <a:br/>
          </a:p>
          <a:p>
            <a:pPr marL="621665" indent="-621665" defTabSz="734694">
              <a:buSzPct val="123000"/>
              <a:buChar char="•"/>
              <a:defRPr sz="4895"/>
            </a:pPr>
            <a:r>
              <a:t>Numerous references to Kanbun (classical Chinese) and Kobun (classical Japanese) texts.</a:t>
            </a:r>
          </a:p>
          <a:p>
            <a:pPr marL="621665" indent="-621665" defTabSz="734694">
              <a:buSzPct val="123000"/>
              <a:buChar char="•"/>
              <a:defRPr sz="4895"/>
            </a:pPr>
          </a:p>
          <a:p>
            <a:pPr marL="621665" indent="-621665" defTabSz="734694">
              <a:buSzPct val="123000"/>
              <a:buChar char="•"/>
              <a:defRPr sz="4895"/>
            </a:pPr>
            <a:r>
              <a:t>Numerous citations from the Bible.</a:t>
            </a:r>
          </a:p>
        </p:txBody>
      </p:sp>
      <p:pic>
        <p:nvPicPr>
          <p:cNvPr id="170" name="Screen Shot 2022-02-24 at 5.26.02.png" descr="Screen Shot 2022-02-24 at 5.26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65078" y="2948960"/>
            <a:ext cx="7476990" cy="1055919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ference Materials were also Thoroughly Scanned and Marked-up."/>
          <p:cNvSpPr txBox="1"/>
          <p:nvPr>
            <p:ph type="title"/>
          </p:nvPr>
        </p:nvSpPr>
        <p:spPr>
          <a:xfrm>
            <a:off x="487378" y="279619"/>
            <a:ext cx="23142185" cy="2312029"/>
          </a:xfrm>
          <a:prstGeom prst="rect">
            <a:avLst/>
          </a:prstGeom>
        </p:spPr>
        <p:txBody>
          <a:bodyPr/>
          <a:lstStyle>
            <a:lvl1pPr defTabSz="2292038">
              <a:defRPr spc="-159" sz="7990"/>
            </a:lvl1pPr>
          </a:lstStyle>
          <a:p>
            <a:pPr/>
            <a:r>
              <a:t>Reference Materials were also Thoroughly Scanned and Marked-up.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e original author was the founder of a private university who was born in the Meiji era and lived into the Showa era.…"/>
          <p:cNvSpPr txBox="1"/>
          <p:nvPr>
            <p:ph type="body" idx="1"/>
          </p:nvPr>
        </p:nvSpPr>
        <p:spPr>
          <a:xfrm>
            <a:off x="1206500" y="502349"/>
            <a:ext cx="21971000" cy="12321751"/>
          </a:xfrm>
          <a:prstGeom prst="rect">
            <a:avLst/>
          </a:prstGeom>
        </p:spPr>
        <p:txBody>
          <a:bodyPr/>
          <a:lstStyle/>
          <a:p>
            <a:pPr marL="2413000" indent="-2413000" algn="l" defTabSz="2316421">
              <a:buSzPct val="123000"/>
              <a:buChar char="•"/>
              <a:defRPr spc="-76" sz="7600"/>
            </a:pPr>
            <a:r>
              <a:t>The original author was the founder of a private university who was born in the Meiji era and lived into the Showa era.</a:t>
            </a:r>
            <a:br/>
          </a:p>
          <a:p>
            <a:pPr marL="2413000" indent="-2413000" algn="l" defTabSz="2316421">
              <a:buSzPct val="123000"/>
              <a:buChar char="•"/>
              <a:defRPr spc="-76" sz="7600"/>
            </a:pPr>
            <a:r>
              <a:t>A total of 659 reference materials were scanned into PDFs, amounting to approximately 7.11 GB of files.</a:t>
            </a:r>
          </a:p>
          <a:p>
            <a:pPr marL="2413000" indent="-2413000" algn="l" defTabSz="2316421">
              <a:buSzPct val="123000"/>
              <a:buChar char="•"/>
              <a:defRPr spc="-76" sz="7600"/>
            </a:pPr>
          </a:p>
          <a:p>
            <a:pPr marL="2413000" indent="-2413000" algn="l" defTabSz="2316421">
              <a:buSzPct val="123000"/>
              <a:buChar char="•"/>
              <a:defRPr spc="-76" sz="7600"/>
            </a:pPr>
            <a:r>
              <a:t>Although I had been away from classical Japanese and Chinese since high school, I engaged with them thoroughly and became able to read and write them again.</a:t>
            </a:r>
          </a:p>
        </p:txBody>
      </p:sp>
      <p:sp>
        <p:nvSpPr>
          <p:cNvPr id="174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wo books have already been published…"/>
          <p:cNvSpPr txBox="1"/>
          <p:nvPr>
            <p:ph type="title"/>
          </p:nvPr>
        </p:nvSpPr>
        <p:spPr>
          <a:xfrm>
            <a:off x="620907" y="143881"/>
            <a:ext cx="23142186" cy="2478638"/>
          </a:xfrm>
          <a:prstGeom prst="rect">
            <a:avLst/>
          </a:prstGeom>
        </p:spPr>
        <p:txBody>
          <a:bodyPr/>
          <a:lstStyle/>
          <a:p>
            <a:pPr defTabSz="2170121">
              <a:defRPr spc="-151" sz="7565"/>
            </a:pPr>
            <a:r>
              <a:t>Two books have already been published </a:t>
            </a:r>
          </a:p>
          <a:p>
            <a:pPr defTabSz="2170121">
              <a:defRPr spc="-151" sz="7565"/>
            </a:pPr>
            <a:r>
              <a:t>(with manuscripts for the remaining three delivered).</a:t>
            </a:r>
          </a:p>
        </p:txBody>
      </p:sp>
      <p:pic>
        <p:nvPicPr>
          <p:cNvPr id="177" name="2022年02月22日07時26分05秒_002.jpg" descr="2022年02月22日07時26分05秒_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9480" y="3155929"/>
            <a:ext cx="6841872" cy="10212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2022年02月22日07時26分05秒_003.jpg" descr="2022年02月22日07時26分05秒_00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17876" y="3155929"/>
            <a:ext cx="6931315" cy="10212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